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Montserrat" pitchFamily="34" charset="0"/>
      <p:bold r:id="rId15"/>
    </p:embeddedFont>
    <p:embeddedFont>
      <p:font typeface="Montserrat" pitchFamily="34" charset="-122"/>
      <p:bold r:id="rId16"/>
    </p:embeddedFont>
    <p:embeddedFont>
      <p:font typeface="Montserrat" pitchFamily="34" charset="-120"/>
      <p:bold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89798"/>
            <a:ext cx="7627382" cy="21381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Traffictelligence: Smarter Cities Through Advanced Traffic Volume Estimation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652843"/>
            <a:ext cx="7627382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Traffictelligence leverages machine learning to tackle India's urban mobility c</a:t>
            </a:r>
            <a:r>
              <a:rPr lang="en-IN" alt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allenges. Global traffic congestion costs are immense, and India significantly contributes, with Bengaluru ranking second globally in 2023 for congestion.</a:t>
            </a:r>
            <a:endParaRPr lang="en-US" sz="1700" dirty="0"/>
          </a:p>
        </p:txBody>
      </p:sp>
      <p:pic>
        <p:nvPicPr>
          <p:cNvPr id="6" name="Picture 5" descr="scrn w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940" y="7676515"/>
            <a:ext cx="253746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24" y="3613309"/>
            <a:ext cx="131137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Growing Gridlock: Challenges of Traditional Traffic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36364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462326" y="5434013"/>
            <a:ext cx="571750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Traditional methods are costly and limited, like inductive loops and manual CCTV analysis.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450574" y="536364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8154591" y="5434013"/>
            <a:ext cx="571750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real-time data leads to inefficient signal timing and poor planning.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58309" y="656070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462326" y="6631067"/>
            <a:ext cx="571750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Indian cities lose INR 1.5 Lakh Crore annually due to congestion.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450574" y="656070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8154591" y="6631067"/>
            <a:ext cx="571750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Vehicle emissions worsen air pollution, contributing over 40% of PM2.5 in major cities.</a:t>
            </a:r>
            <a:endParaRPr lang="en-US" sz="1700" dirty="0"/>
          </a:p>
        </p:txBody>
      </p:sp>
      <p:pic>
        <p:nvPicPr>
          <p:cNvPr id="12" name="Picture 11" descr="scrn w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940" y="7676515"/>
            <a:ext cx="2537460" cy="438150"/>
          </a:xfrm>
          <a:prstGeom prst="rect">
            <a:avLst/>
          </a:prstGeom>
        </p:spPr>
      </p:pic>
      <p:pic>
        <p:nvPicPr>
          <p:cNvPr id="13" name="Picture 12" descr="scrn w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940" y="7803515"/>
            <a:ext cx="253746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88933"/>
            <a:ext cx="7627382" cy="21381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Introducing Traffictelligence: AI-Powered Insights for Urban Mobility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451979"/>
            <a:ext cx="3705344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366855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Holistic System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4154686"/>
            <a:ext cx="3272195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Highly accurate, real-time traffic volume estimation for smart cities.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228" y="3451979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803" y="366855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Integrated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803" y="4154686"/>
            <a:ext cx="3272314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Combines historical patterns, weather, events, sensors, and mobile GPS data.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627965"/>
            <a:ext cx="7627382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4884" y="5844540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6330672"/>
            <a:ext cx="7194233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Forecasts traffic trends up to 60 minutes ahead with over 90% accuracy.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80711"/>
            <a:ext cx="131137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Machine Learning in Action: How Traffictelligence 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4762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Ingestion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20433"/>
            <a:ext cx="2881908" cy="1733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Gathers data from inductive loops, smart cameras, mobile networks, and weather APIs.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4176474" y="384762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76474" y="4420433"/>
            <a:ext cx="2881908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Extracts patterns based on time, day, and specific events like festivals or cricket matches.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94640" y="384762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ML Models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4640" y="4420433"/>
            <a:ext cx="2881908" cy="1733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Utilises deep learning (LSTM, GRU) for time-series forecasting and ensemble methods for robust predictions.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1012805" y="384762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Output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2805" y="4420433"/>
            <a:ext cx="2881908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granular traffic volume data for specific road segments and intersections.</a:t>
            </a:r>
            <a:endParaRPr lang="en-US" sz="1700" dirty="0"/>
          </a:p>
        </p:txBody>
      </p:sp>
      <p:pic>
        <p:nvPicPr>
          <p:cNvPr id="11" name="Picture 10" descr="scrn w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2940" y="7676515"/>
            <a:ext cx="253746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391" y="702707"/>
            <a:ext cx="7770019" cy="1291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Tangible Benefits: Driving Efficiency and Sustainability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173391" y="2386608"/>
            <a:ext cx="2426494" cy="6477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10-20%</a:t>
            </a:r>
            <a:endParaRPr lang="en-US" sz="5100" dirty="0"/>
          </a:p>
        </p:txBody>
      </p:sp>
      <p:sp>
        <p:nvSpPr>
          <p:cNvPr id="5" name="Text 2"/>
          <p:cNvSpPr/>
          <p:nvPr/>
        </p:nvSpPr>
        <p:spPr>
          <a:xfrm>
            <a:off x="6173391" y="3279577"/>
            <a:ext cx="2426494" cy="3227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Signal Optimisation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173391" y="3720108"/>
            <a:ext cx="2426494" cy="6281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Reduces average waiting time at signals.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845153" y="2386608"/>
            <a:ext cx="2426494" cy="6477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5-15%</a:t>
            </a:r>
            <a:endParaRPr lang="en-US" sz="5100" dirty="0"/>
          </a:p>
        </p:txBody>
      </p:sp>
      <p:sp>
        <p:nvSpPr>
          <p:cNvPr id="8" name="Text 5"/>
          <p:cNvSpPr/>
          <p:nvPr/>
        </p:nvSpPr>
        <p:spPr>
          <a:xfrm>
            <a:off x="8845153" y="3279577"/>
            <a:ext cx="2426494" cy="3227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Route Planning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845153" y="3720108"/>
            <a:ext cx="2426494" cy="9422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Decreases average travel time on congested routes.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1516916" y="2386608"/>
            <a:ext cx="2426494" cy="6477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8-12%</a:t>
            </a:r>
            <a:endParaRPr lang="en-US" sz="5100" dirty="0"/>
          </a:p>
        </p:txBody>
      </p:sp>
      <p:sp>
        <p:nvSpPr>
          <p:cNvPr id="11" name="Text 8"/>
          <p:cNvSpPr/>
          <p:nvPr/>
        </p:nvSpPr>
        <p:spPr>
          <a:xfrm>
            <a:off x="11516916" y="3279577"/>
            <a:ext cx="2426494" cy="3227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Reduced Emissions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1516916" y="3720108"/>
            <a:ext cx="2426494" cy="6281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Potential decrease in CO2 from idling vehicles.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8845153" y="5251133"/>
            <a:ext cx="2426494" cy="6477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50%</a:t>
            </a:r>
            <a:endParaRPr lang="en-US" sz="5100" dirty="0"/>
          </a:p>
        </p:txBody>
      </p:sp>
      <p:sp>
        <p:nvSpPr>
          <p:cNvPr id="14" name="Text 11"/>
          <p:cNvSpPr/>
          <p:nvPr/>
        </p:nvSpPr>
        <p:spPr>
          <a:xfrm>
            <a:off x="8845153" y="6144101"/>
            <a:ext cx="2426494" cy="3227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Incident Response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8845153" y="6584633"/>
            <a:ext cx="2426494" cy="9422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Faster detection and management of traffic disruptions.</a:t>
            </a:r>
            <a:endParaRPr lang="en-US" sz="1500" dirty="0"/>
          </a:p>
        </p:txBody>
      </p:sp>
      <p:pic>
        <p:nvPicPr>
          <p:cNvPr id="16" name="Picture 15" descr="scrn w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940" y="7676515"/>
            <a:ext cx="253746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419" y="389215"/>
            <a:ext cx="7256859" cy="4656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Real-World Impact: A Smart City Case Study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419" y="1137999"/>
            <a:ext cx="13639562" cy="76380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95419" y="8935283"/>
            <a:ext cx="13639562" cy="4529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pilot in Pune Smart City, across 15 intersections, demonstrated significant improvements. This project successfully reduced peak-hour delays and fuel consumption, proving its potential for wider implementation. Integration with existing CCTV infrastructure was a key factor in its cost-effectiveness.</a:t>
            </a:r>
            <a:endParaRPr lang="en-US" sz="1100" dirty="0"/>
          </a:p>
        </p:txBody>
      </p:sp>
      <p:pic>
        <p:nvPicPr>
          <p:cNvPr id="6" name="Picture 5" descr="scrn w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410" y="7676515"/>
            <a:ext cx="207899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7918" y="707588"/>
            <a:ext cx="7720965" cy="13373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Road Ahead: Future of Traffictelligence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918" y="2349818"/>
            <a:ext cx="1016437" cy="15130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17594" y="2553057"/>
            <a:ext cx="3833217" cy="3343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Infrastructure Integration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417594" y="3009305"/>
            <a:ext cx="6501289" cy="650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communication with V2I (Vehicle-to-Infrastructure) systems.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918" y="3862864"/>
            <a:ext cx="1016437" cy="12196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17594" y="4066103"/>
            <a:ext cx="4008596" cy="3343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Autonomous Vehicle Optimisation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417594" y="4522351"/>
            <a:ext cx="6501289" cy="325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critical data for self-driving car navigation.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918" y="5082540"/>
            <a:ext cx="1016437" cy="12196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17594" y="5285780"/>
            <a:ext cx="2687003" cy="3343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Hyperlocal Predictions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417594" y="5742027"/>
            <a:ext cx="6501289" cy="325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pedestrian and cyclist volume estimation.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918" y="6302216"/>
            <a:ext cx="1016437" cy="12196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17594" y="6505456"/>
            <a:ext cx="2780943" cy="3343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Predictive Maintenance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7417594" y="6961703"/>
            <a:ext cx="6501289" cy="325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Forecasts infrastructure strain, aiding proactive road repairs.</a:t>
            </a:r>
            <a:endParaRPr lang="en-US" sz="1600" dirty="0"/>
          </a:p>
        </p:txBody>
      </p:sp>
      <p:pic>
        <p:nvPicPr>
          <p:cNvPr id="16" name="Picture 15" descr="scrn w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2940" y="7676515"/>
            <a:ext cx="253746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16442"/>
            <a:ext cx="7627382" cy="21381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Conclusion: Navigating Towards a Smarter, Sustainable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79488"/>
            <a:ext cx="7627382" cy="1733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Traffictelligence transforms traffic management from reactive to predictive. It offers significant economic, environmental, and social benefits for Indian cities. This system empowers urban planners with data-driven insights for sustainable infrastructure development, marking a pivotal step towards truly "smart" and livable Indian cities.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2964</Words>
  <Application>WPS Presentation</Application>
  <PresentationFormat>On-screen Show (16:9)</PresentationFormat>
  <Paragraphs>98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Arial</vt:lpstr>
      <vt:lpstr>SimSun</vt:lpstr>
      <vt:lpstr>Wingdings</vt:lpstr>
      <vt:lpstr>Barlow Bold</vt:lpstr>
      <vt:lpstr>Segoe Print</vt:lpstr>
      <vt:lpstr>Barlow Bold</vt:lpstr>
      <vt:lpstr>Barlow Bold</vt:lpstr>
      <vt:lpstr>Montserrat</vt:lpstr>
      <vt:lpstr>Montserrat</vt:lpstr>
      <vt:lpstr>Montserrat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satya</cp:lastModifiedBy>
  <cp:revision>2</cp:revision>
  <dcterms:created xsi:type="dcterms:W3CDTF">2025-06-21T13:54:00Z</dcterms:created>
  <dcterms:modified xsi:type="dcterms:W3CDTF">2025-06-21T16:58:09Z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D2B9386BB0EE480EAAF0FF40A52EEBF6_12</vt:lpwstr>
  </property>
  <property fmtid="{D5CDD505-2E9C-101B-9397-08002B2CF9AE}" pid="3" name="KSOProductBuildVer">
    <vt:lpwstr>1033-12.2.0.21546</vt:lpwstr>
  </property>
</Properties>
</file>